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012" r:id="rId2"/>
  </p:sldMasterIdLst>
  <p:notesMasterIdLst>
    <p:notesMasterId r:id="rId29"/>
  </p:notesMasterIdLst>
  <p:sldIdLst>
    <p:sldId id="256" r:id="rId3"/>
    <p:sldId id="257" r:id="rId4"/>
    <p:sldId id="272" r:id="rId5"/>
    <p:sldId id="291" r:id="rId6"/>
    <p:sldId id="258" r:id="rId7"/>
    <p:sldId id="259" r:id="rId8"/>
    <p:sldId id="273" r:id="rId9"/>
    <p:sldId id="260" r:id="rId10"/>
    <p:sldId id="274" r:id="rId11"/>
    <p:sldId id="275" r:id="rId12"/>
    <p:sldId id="261" r:id="rId13"/>
    <p:sldId id="288" r:id="rId14"/>
    <p:sldId id="289" r:id="rId15"/>
    <p:sldId id="271" r:id="rId16"/>
    <p:sldId id="280" r:id="rId17"/>
    <p:sldId id="281" r:id="rId18"/>
    <p:sldId id="282" r:id="rId19"/>
    <p:sldId id="292" r:id="rId20"/>
    <p:sldId id="284" r:id="rId21"/>
    <p:sldId id="285" r:id="rId22"/>
    <p:sldId id="279" r:id="rId23"/>
    <p:sldId id="286" r:id="rId24"/>
    <p:sldId id="287" r:id="rId25"/>
    <p:sldId id="276" r:id="rId26"/>
    <p:sldId id="294" r:id="rId27"/>
    <p:sldId id="27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7633C5-7962-4886-9F92-F86B75E7ADAD}" v="1" dt="2019-02-18T04:06:48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002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pt-BR"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pt-BR" sz="1200"/>
            </a:lvl1pPr>
          </a:lstStyle>
          <a:p>
            <a:fld id="{6DCC9987-AE10-4685-9B5B-4577F1D5BB4C}" type="datetimeFigureOut">
              <a:rPr lang="pt-BR"/>
              <a:pPr/>
              <a:t>18/02/2019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pt-BR"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pt-BR" sz="1200"/>
            </a:lvl1pPr>
          </a:lstStyle>
          <a:p>
            <a:fld id="{77D8454A-404F-4DF1-8F43-7DDF83BF3B63}" type="slidenum">
              <a:rPr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01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311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99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701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118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803400"/>
            <a:ext cx="8153400" cy="43688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911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7480"/>
            <a:ext cx="8153400" cy="1341120"/>
          </a:xfrm>
        </p:spPr>
        <p:txBody>
          <a:bodyPr anchor="b"/>
          <a:lstStyle>
            <a:lvl1pPr eaLnBrk="1" latinLnBrk="0" hangingPunct="1">
              <a:defRPr kumimoji="0" lang="pt-BR"/>
            </a:lvl1pPr>
            <a:extLst/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559757"/>
            <a:ext cx="3886200" cy="3505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559757"/>
            <a:ext cx="3886200" cy="3505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816383"/>
            <a:ext cx="38862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pt-B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816383"/>
            <a:ext cx="38862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pt-B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521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pt-B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/>
              <a:pPr/>
              <a:t>‹nº›</a:t>
            </a:fld>
            <a:endParaRPr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1"/>
            <a:ext cx="4038600" cy="4724400"/>
          </a:xfrm>
        </p:spPr>
        <p:txBody>
          <a:bodyPr/>
          <a:lstStyle>
            <a:lvl1pPr latinLnBrk="0">
              <a:defRPr lang="pt-BR" sz="2600"/>
            </a:lvl1pPr>
            <a:lvl2pPr>
              <a:defRPr lang="pt-BR" sz="2400"/>
            </a:lvl2pPr>
            <a:lvl3pPr>
              <a:defRPr lang="pt-BR" sz="2000"/>
            </a:lvl3pPr>
            <a:lvl4pPr>
              <a:defRPr lang="pt-BR" sz="1800"/>
            </a:lvl4pPr>
            <a:lvl5pPr>
              <a:defRPr lang="pt-BR"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1"/>
            <a:ext cx="4038600" cy="4724400"/>
          </a:xfrm>
        </p:spPr>
        <p:txBody>
          <a:bodyPr/>
          <a:lstStyle>
            <a:lvl1pPr latinLnBrk="0">
              <a:defRPr lang="pt-BR" sz="2600"/>
            </a:lvl1pPr>
            <a:lvl2pPr>
              <a:defRPr lang="pt-BR" sz="2400"/>
            </a:lvl2pPr>
            <a:lvl3pPr>
              <a:defRPr lang="pt-BR" sz="2000"/>
            </a:lvl3pPr>
            <a:lvl4pPr>
              <a:defRPr lang="pt-BR" sz="1800"/>
            </a:lvl4pPr>
            <a:lvl5pPr>
              <a:defRPr lang="pt-BR"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6FD205-8D79-439C-A802-2377436AEC8A}" type="slidenum">
              <a:rPr/>
              <a:pPr/>
              <a:t>‹nº›</a:t>
            </a:fld>
            <a:endParaRPr lang="pt-B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/>
              <a:pPr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32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4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1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01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59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542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53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478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1/6/2007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46FD205-8D79-439C-A802-2377436AEC8A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96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3662" r:id="rId14"/>
    <p:sldLayoutId id="2147483664" r:id="rId15"/>
    <p:sldLayoutId id="214748367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70129"/>
            <a:ext cx="9144000" cy="3749719"/>
          </a:xfrm>
        </p:spPr>
        <p:txBody>
          <a:bodyPr>
            <a:normAutofit/>
          </a:bodyPr>
          <a:lstStyle/>
          <a:p>
            <a:pPr algn="ctr"/>
            <a:r>
              <a:rPr lang="pt-BR" sz="2000" dirty="0">
                <a:solidFill>
                  <a:schemeClr val="accent1"/>
                </a:solidFill>
              </a:rPr>
              <a:t/>
            </a:r>
            <a:br>
              <a:rPr lang="pt-BR" sz="2000" dirty="0">
                <a:solidFill>
                  <a:schemeClr val="accent1"/>
                </a:solidFill>
              </a:rPr>
            </a:br>
            <a:r>
              <a:rPr lang="pt-BR" sz="2000" dirty="0">
                <a:solidFill>
                  <a:schemeClr val="accent1"/>
                </a:solidFill>
              </a:rPr>
              <a:t/>
            </a:r>
            <a:br>
              <a:rPr lang="pt-BR" sz="2000" dirty="0">
                <a:solidFill>
                  <a:schemeClr val="accent1"/>
                </a:solidFill>
              </a:rPr>
            </a:br>
            <a:r>
              <a:rPr lang="pt-BR" sz="2400" dirty="0">
                <a:solidFill>
                  <a:schemeClr val="accent1"/>
                </a:solidFill>
              </a:rPr>
              <a:t/>
            </a:r>
            <a:br>
              <a:rPr lang="pt-BR" sz="2400" dirty="0">
                <a:solidFill>
                  <a:schemeClr val="accent1"/>
                </a:solidFill>
              </a:rPr>
            </a:br>
            <a:r>
              <a:rPr lang="pt-BR" sz="5400" b="1" dirty="0">
                <a:solidFill>
                  <a:schemeClr val="accent2"/>
                </a:solidFill>
                <a:latin typeface="Cambria"/>
              </a:rPr>
              <a:t>ALARMGAS </a:t>
            </a:r>
            <a:r>
              <a:rPr lang="pt-BR" sz="2400" b="1" dirty="0">
                <a:solidFill>
                  <a:schemeClr val="accent2"/>
                </a:solidFill>
                <a:latin typeface="Cambria"/>
              </a:rPr>
              <a:t/>
            </a:r>
            <a:br>
              <a:rPr lang="pt-BR" sz="2400" b="1" dirty="0">
                <a:solidFill>
                  <a:schemeClr val="accent2"/>
                </a:solidFill>
                <a:latin typeface="Cambria"/>
              </a:rPr>
            </a:br>
            <a:r>
              <a:rPr lang="pt-BR" sz="2800" b="1" dirty="0">
                <a:solidFill>
                  <a:schemeClr val="accent2"/>
                </a:solidFill>
                <a:latin typeface="Cambria"/>
              </a:rPr>
              <a:t> DETECTOR DE VAZAMENTO DE GÁS INFLAMÁVEL</a:t>
            </a:r>
            <a:r>
              <a:rPr lang="pt-BR" sz="2400" dirty="0">
                <a:solidFill>
                  <a:schemeClr val="accent2"/>
                </a:solidFill>
              </a:rPr>
              <a:t/>
            </a:r>
            <a:br>
              <a:rPr lang="pt-BR" sz="2400" dirty="0">
                <a:solidFill>
                  <a:schemeClr val="accent2"/>
                </a:solidFill>
              </a:rPr>
            </a:br>
            <a:r>
              <a:rPr lang="pt-BR" sz="2400" dirty="0">
                <a:solidFill>
                  <a:schemeClr val="accent2"/>
                </a:solidFill>
              </a:rPr>
              <a:t/>
            </a:r>
            <a:br>
              <a:rPr lang="pt-BR" sz="2400" dirty="0">
                <a:solidFill>
                  <a:schemeClr val="accent2"/>
                </a:solidFill>
              </a:rPr>
            </a:br>
            <a:r>
              <a:rPr lang="pt-BR" sz="2400" dirty="0">
                <a:solidFill>
                  <a:schemeClr val="accent1"/>
                </a:solidFill>
              </a:rPr>
              <a:t/>
            </a:r>
            <a:br>
              <a:rPr lang="pt-BR" sz="2400" dirty="0">
                <a:solidFill>
                  <a:schemeClr val="accent1"/>
                </a:solidFill>
              </a:rPr>
            </a:br>
            <a:endParaRPr lang="pt-BR" sz="2400">
              <a:solidFill>
                <a:schemeClr val="accent1"/>
              </a:solidFill>
              <a:cs typeface="Calibri Light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4232472" y="4930074"/>
            <a:ext cx="75438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Cambria"/>
              </a:rPr>
              <a:t>Alunos: Artur </a:t>
            </a:r>
            <a:r>
              <a:rPr lang="pt-BR" dirty="0" err="1">
                <a:solidFill>
                  <a:schemeClr val="tx1"/>
                </a:solidFill>
                <a:latin typeface="Cambria"/>
              </a:rPr>
              <a:t>barôncio</a:t>
            </a:r>
            <a:endParaRPr lang="pt-BR" dirty="0">
              <a:solidFill>
                <a:schemeClr val="tx1"/>
              </a:solidFill>
              <a:latin typeface="Cambria"/>
            </a:endParaRPr>
          </a:p>
          <a:p>
            <a:r>
              <a:rPr lang="pt-BR" dirty="0">
                <a:solidFill>
                  <a:schemeClr val="tx1"/>
                </a:solidFill>
                <a:latin typeface="Cambria"/>
              </a:rPr>
              <a:t>                </a:t>
            </a:r>
            <a:r>
              <a:rPr lang="pt-BR" dirty="0" err="1">
                <a:solidFill>
                  <a:schemeClr val="tx1"/>
                </a:solidFill>
                <a:latin typeface="Cambria"/>
              </a:rPr>
              <a:t>Jessly</a:t>
            </a:r>
            <a:r>
              <a:rPr lang="pt-BR" dirty="0">
                <a:solidFill>
                  <a:schemeClr val="tx1"/>
                </a:solidFill>
                <a:latin typeface="Cambria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ambria"/>
              </a:rPr>
              <a:t>smith</a:t>
            </a:r>
            <a:endParaRPr lang="pt-BR" dirty="0">
              <a:solidFill>
                <a:schemeClr val="tx1"/>
              </a:solidFill>
              <a:latin typeface="Cambria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064189" y="118436"/>
            <a:ext cx="5732004" cy="12464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pt-BR" sz="2400" dirty="0">
                <a:latin typeface="Cambria"/>
              </a:rPr>
              <a:t>Coordenação de Engenharia Elétrica</a:t>
            </a:r>
          </a:p>
          <a:p>
            <a:r>
              <a:rPr lang="pt-BR" sz="2400" dirty="0">
                <a:latin typeface="Cambria"/>
              </a:rPr>
              <a:t>Técnicas de Programação</a:t>
            </a:r>
          </a:p>
          <a:p>
            <a:r>
              <a:rPr lang="pt-BR" sz="2400" dirty="0">
                <a:latin typeface="Cambria"/>
              </a:rPr>
              <a:t>Prof. </a:t>
            </a:r>
            <a:r>
              <a:rPr lang="pt-BR" sz="2400" dirty="0" err="1">
                <a:latin typeface="Cambria"/>
              </a:rPr>
              <a:t>Patric</a:t>
            </a:r>
            <a:r>
              <a:rPr lang="pt-BR" sz="2400" dirty="0">
                <a:latin typeface="Cambria"/>
              </a:rPr>
              <a:t> </a:t>
            </a:r>
            <a:r>
              <a:rPr lang="pt-BR" sz="2400" dirty="0" err="1" smtClean="0">
                <a:latin typeface="Cambria"/>
              </a:rPr>
              <a:t>Lacouth</a:t>
            </a:r>
            <a:r>
              <a:rPr lang="pt-BR" sz="2400" dirty="0" smtClean="0">
                <a:latin typeface="Cambria"/>
              </a:rPr>
              <a:t> da Silva</a:t>
            </a:r>
            <a:endParaRPr lang="pt-BR" sz="2400" dirty="0">
              <a:latin typeface="Cambria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2D61F950-E591-436C-AE53-D18B3DA2F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656" y="-376867"/>
            <a:ext cx="4439727" cy="2133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Software</a:t>
            </a:r>
            <a:endParaRPr lang="pt-BR" sz="3100" b="1">
              <a:solidFill>
                <a:schemeClr val="accent2"/>
              </a:solidFill>
              <a:latin typeface="Cambria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08" y="2002975"/>
            <a:ext cx="7224101" cy="4070697"/>
          </a:xfrm>
          <a:prstGeom prst="rect">
            <a:avLst/>
          </a:prstGeo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1" y="6459786"/>
            <a:ext cx="9144000" cy="365125"/>
          </a:xfrm>
        </p:spPr>
        <p:txBody>
          <a:bodyPr/>
          <a:lstStyle/>
          <a:p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  <a:endParaRPr lang="pt-B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3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Metodologia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endParaRPr lang="pt-BR" sz="3600" dirty="0">
              <a:solidFill>
                <a:schemeClr val="tx1"/>
              </a:solidFill>
              <a:latin typeface="Cambria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3600" dirty="0">
                <a:solidFill>
                  <a:schemeClr val="tx1"/>
                </a:solidFill>
                <a:latin typeface="Cambria"/>
              </a:rPr>
              <a:t> Simulação no </a:t>
            </a:r>
            <a:r>
              <a:rPr lang="pt-BR" sz="3600" dirty="0" err="1">
                <a:solidFill>
                  <a:schemeClr val="tx1"/>
                </a:solidFill>
                <a:latin typeface="Cambria"/>
              </a:rPr>
              <a:t>TinkerCad</a:t>
            </a:r>
            <a:r>
              <a:rPr lang="pt-BR" sz="3600" dirty="0">
                <a:solidFill>
                  <a:schemeClr val="tx1"/>
                </a:solidFill>
                <a:latin typeface="Cambria"/>
              </a:rPr>
              <a:t>;</a:t>
            </a:r>
            <a:endParaRPr lang="pt-BR">
              <a:solidFill>
                <a:schemeClr val="tx1"/>
              </a:solidFill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3600" dirty="0">
                <a:solidFill>
                  <a:schemeClr val="tx1"/>
                </a:solidFill>
                <a:latin typeface="Cambria"/>
              </a:rPr>
              <a:t> Montagem do Circuito;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Simulação no </a:t>
            </a:r>
            <a:r>
              <a:rPr lang="pt-BR" b="1" err="1">
                <a:solidFill>
                  <a:schemeClr val="accent2"/>
                </a:solidFill>
                <a:latin typeface="Cambria"/>
              </a:rPr>
              <a:t>TinkerCad</a:t>
            </a:r>
            <a:endParaRPr lang="pt-BR" b="1">
              <a:solidFill>
                <a:schemeClr val="accent2"/>
              </a:solidFill>
              <a:latin typeface="Cambria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60" y="1846263"/>
            <a:ext cx="6600729" cy="4022725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29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Montagem do Circuito</a:t>
            </a:r>
            <a:endParaRPr lang="pt-BR" b="1" dirty="0">
              <a:solidFill>
                <a:schemeClr val="accent2"/>
              </a:solidFill>
              <a:latin typeface="Cambria"/>
              <a:cs typeface="Calibri Light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2480504" y="1544338"/>
            <a:ext cx="4219968" cy="4986008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1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Código ESP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6" y="2420888"/>
            <a:ext cx="8557429" cy="3119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Código ESP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8" y="1961387"/>
            <a:ext cx="4885319" cy="295042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10" y="3940699"/>
            <a:ext cx="5310207" cy="197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8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Código ESP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5609320" cy="28307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4" y="3572134"/>
            <a:ext cx="3362863" cy="24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Código ESP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18" y="2076022"/>
            <a:ext cx="5919085" cy="3828550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" y="6459786"/>
            <a:ext cx="9144000" cy="365125"/>
          </a:xfrm>
        </p:spPr>
        <p:txBody>
          <a:bodyPr/>
          <a:lstStyle/>
          <a:p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  <a:endParaRPr lang="pt-B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9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Código ESP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43" y="2755810"/>
            <a:ext cx="7675090" cy="2299184"/>
          </a:xfrm>
          <a:prstGeom prst="rect">
            <a:avLst/>
          </a:prstGeo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" y="6459786"/>
            <a:ext cx="9144000" cy="365125"/>
          </a:xfrm>
        </p:spPr>
        <p:txBody>
          <a:bodyPr/>
          <a:lstStyle/>
          <a:p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  <a:endParaRPr lang="pt-B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47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Código ESP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67" y="2046592"/>
            <a:ext cx="5384660" cy="40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Sumário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Cambria"/>
              </a:rPr>
              <a:t> Introdução;</a:t>
            </a:r>
            <a:endParaRPr lang="pt-BR" dirty="0">
              <a:solidFill>
                <a:schemeClr val="tx1"/>
              </a:solidFill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Cambria"/>
              </a:rPr>
              <a:t> Objetivos;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Cambria"/>
              </a:rPr>
              <a:t> Materiais Utilizados;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Cambria"/>
              </a:rPr>
              <a:t> Software;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Cambria"/>
              </a:rPr>
              <a:t> Metodologia;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Cambria"/>
              </a:rPr>
              <a:t> Códigos;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Cambria"/>
              </a:rPr>
              <a:t> Considerações Finais;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- Detector de vazamento de gás inflamável</a:t>
            </a:r>
            <a:endParaRPr lang="pt-B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Código ESP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smtClean="0">
                <a:latin typeface="Cambria" panose="02040503050406030204" pitchFamily="18" charset="0"/>
                <a:ea typeface="Cambria" panose="02040503050406030204" pitchFamily="18" charset="0"/>
              </a:rPr>
              <a:t>AlarmGAs - Detector de vazamento de gás inflamável</a:t>
            </a:r>
            <a:endParaRPr lang="pt-B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1" y="2752015"/>
            <a:ext cx="8691628" cy="20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2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Código Qt </a:t>
            </a:r>
            <a:r>
              <a:rPr lang="pt-BR" b="1" dirty="0" err="1">
                <a:solidFill>
                  <a:schemeClr val="accent2"/>
                </a:solidFill>
                <a:latin typeface="Cambria"/>
              </a:rPr>
              <a:t>Creator</a:t>
            </a:r>
            <a:endParaRPr lang="pt-BR" b="1" dirty="0">
              <a:solidFill>
                <a:schemeClr val="accent2"/>
              </a:solidFill>
              <a:latin typeface="Cambria"/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6" y="3213098"/>
            <a:ext cx="3365254" cy="1172617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smtClean="0">
                <a:latin typeface="Cambria" panose="02040503050406030204" pitchFamily="18" charset="0"/>
                <a:ea typeface="Cambria" panose="02040503050406030204" pitchFamily="18" charset="0"/>
              </a:rPr>
              <a:t>AlarmGAs - Detector de vazamento de gás inflamável</a:t>
            </a:r>
            <a:endParaRPr lang="pt-B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5"/>
          <a:stretch/>
        </p:blipFill>
        <p:spPr>
          <a:xfrm>
            <a:off x="3851920" y="1798353"/>
            <a:ext cx="5040559" cy="44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5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Código </a:t>
            </a:r>
            <a:r>
              <a:rPr lang="pt-BR" b="1" dirty="0" err="1">
                <a:solidFill>
                  <a:schemeClr val="accent2"/>
                </a:solidFill>
                <a:latin typeface="Cambria"/>
              </a:rPr>
              <a:t>Flask</a:t>
            </a:r>
            <a:endParaRPr lang="pt-BR" b="1" dirty="0">
              <a:solidFill>
                <a:schemeClr val="accent2"/>
              </a:solidFill>
              <a:latin typeface="Cambria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smtClean="0">
                <a:latin typeface="Cambria" panose="02040503050406030204" pitchFamily="18" charset="0"/>
                <a:ea typeface="Cambria" panose="02040503050406030204" pitchFamily="18" charset="0"/>
              </a:rPr>
              <a:t>AlarmGAs - Detector de vazamento de gás inflamável</a:t>
            </a:r>
            <a:endParaRPr lang="pt-B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16" y="2696706"/>
            <a:ext cx="1781492" cy="153310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80" y="1932445"/>
            <a:ext cx="2964446" cy="41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9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Código </a:t>
            </a:r>
            <a:r>
              <a:rPr lang="pt-BR" b="1" dirty="0" err="1">
                <a:solidFill>
                  <a:schemeClr val="accent2"/>
                </a:solidFill>
                <a:latin typeface="Cambria"/>
              </a:rPr>
              <a:t>JavaScript</a:t>
            </a:r>
            <a:endParaRPr lang="pt-BR" b="1">
              <a:solidFill>
                <a:schemeClr val="accent2"/>
              </a:solidFill>
              <a:latin typeface="Cambria"/>
              <a:cs typeface="Calibri Light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smtClean="0">
                <a:latin typeface="Cambria" panose="02040503050406030204" pitchFamily="18" charset="0"/>
                <a:ea typeface="Cambria" panose="02040503050406030204" pitchFamily="18" charset="0"/>
              </a:rPr>
              <a:t>AlarmGAs - Detector de vazamento de gás inflamável</a:t>
            </a:r>
            <a:endParaRPr lang="pt-B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62" y="2304255"/>
            <a:ext cx="4852804" cy="371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Considerações Finais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pt-BR" dirty="0"/>
          </a:p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latin typeface="Cambria"/>
              </a:rPr>
              <a:t> Após a realização dos testes, foram observados resultados satisfatórios para este projeto;</a:t>
            </a:r>
            <a:endParaRPr lang="pt-BR" sz="2800" dirty="0">
              <a:latin typeface="Cambria"/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latin typeface="Cambria"/>
              </a:rPr>
              <a:t> Os objetivos foram alcançados;</a:t>
            </a:r>
            <a:endParaRPr lang="pt-BR" sz="2800" dirty="0">
              <a:latin typeface="Cambria"/>
              <a:cs typeface="Calibri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smtClean="0">
                <a:latin typeface="Cambria" panose="02040503050406030204" pitchFamily="18" charset="0"/>
                <a:ea typeface="Cambria" panose="02040503050406030204" pitchFamily="18" charset="0"/>
              </a:rPr>
              <a:t>AlarmGAs - Detector de vazamento de gás inflamável</a:t>
            </a:r>
            <a:endParaRPr lang="pt-B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AlarmGAs - Detector de vazamento de gás inflamável</a:t>
            </a:r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FD205-8D79-439C-A802-2377436AEC8A}" type="slidenum">
              <a:rPr lang="pt-BR" smtClean="0"/>
              <a:pPr/>
              <a:t>25</a:t>
            </a:fld>
            <a:endParaRPr lang="pt-BR"/>
          </a:p>
        </p:txBody>
      </p:sp>
      <p:pic>
        <p:nvPicPr>
          <p:cNvPr id="4" name="WhatsApp Video 2019-02-17 at 19.51.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64" y="548680"/>
            <a:ext cx="9065273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339752" y="2708920"/>
            <a:ext cx="4392488" cy="900832"/>
          </a:xfrm>
        </p:spPr>
        <p:txBody>
          <a:bodyPr>
            <a:noAutofit/>
          </a:bodyPr>
          <a:lstStyle/>
          <a:p>
            <a:r>
              <a:rPr lang="pt-BR" sz="6000" b="1" dirty="0">
                <a:solidFill>
                  <a:schemeClr val="accent2"/>
                </a:solidFill>
                <a:latin typeface="Cambria"/>
              </a:rPr>
              <a:t>OBRIGADO !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Introdução</a:t>
            </a:r>
            <a:endParaRPr lang="pt-BR" b="1">
              <a:solidFill>
                <a:schemeClr val="accent2"/>
              </a:solidFill>
              <a:latin typeface="Cambria"/>
              <a:cs typeface="Calibri Light"/>
            </a:endParaRPr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>
          <a:xfrm>
            <a:off x="1" y="6459786"/>
            <a:ext cx="9144000" cy="365125"/>
          </a:xfrm>
        </p:spPr>
        <p:txBody>
          <a:bodyPr/>
          <a:lstStyle/>
          <a:p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50000"/>
              </a:lnSpc>
              <a:buFont typeface="Arial" panose="020F050202020403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  <a:latin typeface="Cambria"/>
              </a:rPr>
              <a:t> Surgimento da Ideia;</a:t>
            </a:r>
            <a:endParaRPr lang="pt-B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Arial" panose="020F050202020403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  <a:latin typeface="Cambria"/>
              </a:rPr>
              <a:t> Pesquisas sobre sensores;</a:t>
            </a:r>
            <a:endParaRPr lang="pt-BR" sz="320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pPr>
              <a:lnSpc>
                <a:spcPct val="150000"/>
              </a:lnSpc>
              <a:buFont typeface="Arial" panose="020F050202020403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  <a:latin typeface="Cambria"/>
              </a:rPr>
              <a:t> Solucionar um problema real;</a:t>
            </a:r>
            <a:endParaRPr lang="pt-BR" sz="3200" dirty="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pPr>
              <a:lnSpc>
                <a:spcPct val="150000"/>
              </a:lnSpc>
              <a:buFont typeface="Arial" panose="020F050202020403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  <a:latin typeface="Cambria"/>
              </a:rPr>
              <a:t> O que é o </a:t>
            </a:r>
            <a:r>
              <a:rPr lang="pt-BR" sz="3200" dirty="0" err="1">
                <a:solidFill>
                  <a:schemeClr val="tx1"/>
                </a:solidFill>
                <a:latin typeface="Cambria"/>
              </a:rPr>
              <a:t>AlarmGas</a:t>
            </a:r>
            <a:r>
              <a:rPr lang="pt-BR" sz="3200" dirty="0">
                <a:solidFill>
                  <a:schemeClr val="tx1"/>
                </a:solidFill>
                <a:latin typeface="Cambria"/>
              </a:rPr>
              <a:t>?</a:t>
            </a:r>
            <a:endParaRPr lang="pt-BR" sz="3200" dirty="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47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Notícias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5" name="Espaço Reservado para Conteúdo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17352"/>
            <a:ext cx="5850870" cy="21595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83" y="3587675"/>
            <a:ext cx="4608512" cy="195275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185069"/>
            <a:ext cx="4464496" cy="18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0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825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Cambria"/>
              </a:rPr>
              <a:t> Verificação da concentração de Gás e fumaça no ambiente;</a:t>
            </a:r>
            <a:endParaRPr lang="pt-BR" dirty="0">
              <a:solidFill>
                <a:schemeClr val="tx1"/>
              </a:solidFill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Cambria"/>
              </a:rPr>
              <a:t> Alertar luminosa, sonora e visualmente a ocorrência de vazamentos desse gás, através do LED, </a:t>
            </a:r>
            <a:r>
              <a:rPr lang="pt-BR" sz="2800" dirty="0" err="1">
                <a:solidFill>
                  <a:schemeClr val="tx1"/>
                </a:solidFill>
                <a:latin typeface="Cambria"/>
              </a:rPr>
              <a:t>Buzzer</a:t>
            </a:r>
            <a:r>
              <a:rPr lang="pt-BR" sz="2800" dirty="0">
                <a:solidFill>
                  <a:schemeClr val="tx1"/>
                </a:solidFill>
                <a:latin typeface="Cambria"/>
              </a:rPr>
              <a:t> e LCD;</a:t>
            </a:r>
            <a:endParaRPr lang="pt-BR" sz="2800" dirty="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Cambria"/>
              </a:rPr>
              <a:t> Desenvolver um projeto com menor custo de produção.</a:t>
            </a:r>
            <a:endParaRPr lang="pt-BR" sz="280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Materiais Utilizados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mbria"/>
              </a:rPr>
              <a:t>Protoboard;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mbria"/>
              </a:rPr>
              <a:t>ESP8266 </a:t>
            </a:r>
            <a:r>
              <a:rPr lang="pt-BR" sz="2400" dirty="0" err="1">
                <a:solidFill>
                  <a:schemeClr val="tx1"/>
                </a:solidFill>
                <a:latin typeface="Cambria"/>
              </a:rPr>
              <a:t>NodeMCU</a:t>
            </a:r>
            <a:r>
              <a:rPr lang="pt-BR" sz="2400" dirty="0">
                <a:solidFill>
                  <a:schemeClr val="tx1"/>
                </a:solidFill>
                <a:latin typeface="Cambria"/>
              </a:rPr>
              <a:t>;</a:t>
            </a:r>
            <a:endParaRPr lang="pt-BR" sz="240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mbria"/>
              </a:rPr>
              <a:t>Sensor de Gás MQ-2;</a:t>
            </a:r>
            <a:endParaRPr lang="pt-BR" sz="240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mbria"/>
              </a:rPr>
              <a:t>Potenciômetro;</a:t>
            </a:r>
            <a:endParaRPr lang="pt-BR" sz="240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mbria"/>
              </a:rPr>
              <a:t>Led Branco;</a:t>
            </a:r>
            <a:endParaRPr lang="pt-BR" sz="240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400" dirty="0" err="1">
                <a:solidFill>
                  <a:schemeClr val="tx1"/>
                </a:solidFill>
                <a:latin typeface="Cambria"/>
              </a:rPr>
              <a:t>Buzzer</a:t>
            </a:r>
            <a:r>
              <a:rPr lang="pt-BR" sz="2400" dirty="0">
                <a:solidFill>
                  <a:schemeClr val="tx1"/>
                </a:solidFill>
                <a:latin typeface="Cambria"/>
              </a:rPr>
              <a:t>;</a:t>
            </a:r>
            <a:endParaRPr lang="pt-BR" sz="240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mbria"/>
              </a:rPr>
              <a:t>Display LCD;</a:t>
            </a:r>
            <a:endParaRPr lang="pt-BR" sz="240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Cambria"/>
              </a:rPr>
              <a:t>Resistor.</a:t>
            </a:r>
            <a:endParaRPr lang="pt-BR" sz="2400">
              <a:solidFill>
                <a:schemeClr val="tx1"/>
              </a:solidFill>
              <a:latin typeface="Cambria"/>
              <a:cs typeface="Calibri" panose="020F0502020204030204"/>
            </a:endParaRPr>
          </a:p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Materiais Utilizados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01" y="2559050"/>
            <a:ext cx="3624598" cy="3505200"/>
          </a:xfrm>
        </p:spPr>
      </p:pic>
      <p:pic>
        <p:nvPicPr>
          <p:cNvPr id="9" name="Espaço Reservado para Conteúdo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2559050"/>
            <a:ext cx="3505200" cy="3505200"/>
          </a:xfrm>
        </p:spPr>
      </p:pic>
      <p:sp>
        <p:nvSpPr>
          <p:cNvPr id="10" name="Espaço Reservado para Número de Slide 9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7"/>
          </p:nvPr>
        </p:nvSpPr>
        <p:spPr>
          <a:xfrm>
            <a:off x="0" y="6448251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pt-BR" sz="2400" dirty="0">
                <a:latin typeface="Cambria"/>
              </a:rPr>
              <a:t>ESP8266 </a:t>
            </a:r>
            <a:r>
              <a:rPr lang="pt-BR" sz="2400" dirty="0" err="1">
                <a:latin typeface="Cambria"/>
              </a:rPr>
              <a:t>NodeMCU</a:t>
            </a:r>
            <a:endParaRPr lang="pt-BR" sz="2400" dirty="0">
              <a:latin typeface="Cambria"/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9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pt-BR" sz="2400" dirty="0">
                <a:latin typeface="Cambria"/>
              </a:rPr>
              <a:t>Sensor de Gás MQ-2</a:t>
            </a:r>
          </a:p>
        </p:txBody>
      </p:sp>
    </p:spTree>
    <p:extLst>
      <p:ext uri="{BB962C8B-B14F-4D97-AF65-F5344CB8AC3E}">
        <p14:creationId xmlns:p14="http://schemas.microsoft.com/office/powerpoint/2010/main" val="242656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Software</a:t>
            </a:r>
            <a:endParaRPr lang="pt-BR" sz="3100" b="1">
              <a:solidFill>
                <a:schemeClr val="accent2"/>
              </a:solidFill>
              <a:latin typeface="Cambria"/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54" y="1846263"/>
            <a:ext cx="5082953" cy="4339026"/>
          </a:xfrm>
        </p:spPr>
      </p:pic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0" y="6453336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Cambria"/>
              </a:rPr>
              <a:t>Software</a:t>
            </a:r>
            <a:endParaRPr lang="pt-BR" sz="3100" b="1">
              <a:solidFill>
                <a:schemeClr val="accent2"/>
              </a:solidFill>
              <a:latin typeface="Cambria"/>
            </a:endParaRPr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0" y="6453336"/>
            <a:ext cx="9144000" cy="365125"/>
          </a:xfrm>
        </p:spPr>
        <p:txBody>
          <a:bodyPr/>
          <a:lstStyle/>
          <a:p>
            <a:pPr algn="ctr"/>
            <a:r>
              <a:rPr lang="pt-BR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AlarmGAs</a:t>
            </a:r>
            <a:r>
              <a:rPr lang="pt-BR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- Detector de vazamento de gás inflamável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6FD205-8D79-439C-A802-2377436AEC8A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291" y="1844582"/>
            <a:ext cx="5161947" cy="44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BF6F857-D078-4326-A9EC-4DD134478A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323</Words>
  <Application>Microsoft Office PowerPoint</Application>
  <PresentationFormat>Apresentação na tela (4:3)</PresentationFormat>
  <Paragraphs>127</Paragraphs>
  <Slides>26</Slides>
  <Notes>19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Retrospectiva</vt:lpstr>
      <vt:lpstr>   ALARMGAS   DETECTOR DE VAZAMENTO DE GÁS INFLAMÁVEL   </vt:lpstr>
      <vt:lpstr>Sumário</vt:lpstr>
      <vt:lpstr>Introdução</vt:lpstr>
      <vt:lpstr>Notícias</vt:lpstr>
      <vt:lpstr>Objetivos</vt:lpstr>
      <vt:lpstr>Materiais Utilizados</vt:lpstr>
      <vt:lpstr>Materiais Utilizados</vt:lpstr>
      <vt:lpstr>Software</vt:lpstr>
      <vt:lpstr>Software</vt:lpstr>
      <vt:lpstr>Software</vt:lpstr>
      <vt:lpstr>Metodologia</vt:lpstr>
      <vt:lpstr>Simulação no TinkerCad</vt:lpstr>
      <vt:lpstr>Montagem do Circuito</vt:lpstr>
      <vt:lpstr>Código ESP</vt:lpstr>
      <vt:lpstr>Código ESP</vt:lpstr>
      <vt:lpstr>Código ESP</vt:lpstr>
      <vt:lpstr>Código ESP</vt:lpstr>
      <vt:lpstr>Código ESP</vt:lpstr>
      <vt:lpstr>Código ESP</vt:lpstr>
      <vt:lpstr>Código ESP</vt:lpstr>
      <vt:lpstr>Código Qt Creator</vt:lpstr>
      <vt:lpstr>Código Flask</vt:lpstr>
      <vt:lpstr>Código JavaScript</vt:lpstr>
      <vt:lpstr>Considerações Finais</vt:lpstr>
      <vt:lpstr>Apresentação do PowerPoint</vt:lpstr>
      <vt:lpstr>OBRIGADO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disciplina: Técnicas de Programação   Professor: Prof. Patric Lacouth   ALARMGÁS – DETECTOR DE VAZAMENTO DE GÁS INFLAMÁVEL  ALUNOS:  ARTUR BARÔNCIO          JESSLY SMITH </dc:title>
  <dc:creator/>
  <cp:lastModifiedBy/>
  <cp:revision>286</cp:revision>
  <dcterms:created xsi:type="dcterms:W3CDTF">2019-02-17T11:25:33Z</dcterms:created>
  <dcterms:modified xsi:type="dcterms:W3CDTF">2019-02-18T14:57:39Z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TC102202139990</vt:lpwstr>
  </property>
</Properties>
</file>